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63"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32"/>
    <p:restoredTop sz="94660"/>
  </p:normalViewPr>
  <p:slideViewPr>
    <p:cSldViewPr snapToGrid="0">
      <p:cViewPr varScale="1">
        <p:scale>
          <a:sx n="119" d="100"/>
          <a:sy n="119" d="100"/>
        </p:scale>
        <p:origin x="232" y="448"/>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843836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299283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9754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2083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2244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782398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576587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582815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585323"/>
          </a:xfrm>
          <a:prstGeom prst="rect">
            <a:avLst/>
          </a:prstGeom>
          <a:noFill/>
        </p:spPr>
        <p:txBody>
          <a:bodyPr wrap="square" rtlCol="0">
            <a:spAutoFit/>
          </a:bodyPr>
          <a:lstStyle/>
          <a:p>
            <a:pPr latinLnBrk="1"/>
            <a:r>
              <a:rPr lang="zh-CN" altLang="en-US" dirty="0"/>
              <a:t>变量是一种使用方便的占位符，用于引用计算机内存地址。</a:t>
            </a:r>
            <a:endParaRPr lang="en-US" altLang="zh-CN" dirty="0"/>
          </a:p>
          <a:p>
            <a:pPr latinLnBrk="1"/>
            <a:endParaRPr lang="en-US" altLang="zh-CN" dirty="0"/>
          </a:p>
          <a:p>
            <a:pPr latinLnBrk="1"/>
            <a:r>
              <a:rPr lang="zh-CN" altLang="en-US" dirty="0"/>
              <a:t>一个指针变量指向了一个值的</a:t>
            </a:r>
            <a:r>
              <a:rPr lang="zh-CN" altLang="en-US" b="1" dirty="0">
                <a:solidFill>
                  <a:srgbClr val="FF0000"/>
                </a:solidFill>
              </a:rPr>
              <a:t>内存地址</a:t>
            </a:r>
            <a:r>
              <a:rPr lang="zh-CN" altLang="en-US" dirty="0"/>
              <a:t>。</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endParaRPr lang="en-US" altLang="zh-CN" dirty="0"/>
          </a:p>
          <a:p>
            <a:pPr latinLnBrk="1"/>
            <a:endParaRPr lang="en-US" altLang="zh-CN" dirty="0"/>
          </a:p>
          <a:p>
            <a:pPr latinLnBrk="1"/>
            <a:r>
              <a:rPr lang="zh-CN" altLang="en-US" dirty="0"/>
              <a:t>* 号用于指定变量是作为一个指针。</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11</a:t>
            </a:r>
            <a:r>
              <a:rPr lang="zh-CN" altLang="en-US" sz="2800" dirty="0"/>
              <a:t>、结构体</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646331"/>
          </a:xfrm>
          <a:prstGeom prst="rect">
            <a:avLst/>
          </a:prstGeom>
          <a:noFill/>
        </p:spPr>
        <p:txBody>
          <a:bodyPr wrap="square" rtlCol="0">
            <a:spAutoFit/>
          </a:bodyPr>
          <a:lstStyle/>
          <a:p>
            <a:pPr latinLnBrk="1"/>
            <a:r>
              <a:rPr lang="zh-CN" altLang="en-US" dirty="0"/>
              <a:t>结构体是由一系列具有相同类型或不同类型的数据构成的数据集合。</a:t>
            </a:r>
          </a:p>
        </p:txBody>
      </p:sp>
      <p:pic>
        <p:nvPicPr>
          <p:cNvPr id="5" name="图片 4">
            <a:extLst>
              <a:ext uri="{FF2B5EF4-FFF2-40B4-BE49-F238E27FC236}">
                <a16:creationId xmlns:a16="http://schemas.microsoft.com/office/drawing/2014/main" id="{76F61333-2CEC-0A4A-8140-7527AE31176C}"/>
              </a:ext>
            </a:extLst>
          </p:cNvPr>
          <p:cNvPicPr>
            <a:picLocks noChangeAspect="1"/>
          </p:cNvPicPr>
          <p:nvPr/>
        </p:nvPicPr>
        <p:blipFill>
          <a:blip r:embed="rId3"/>
          <a:stretch>
            <a:fillRect/>
          </a:stretch>
        </p:blipFill>
        <p:spPr>
          <a:xfrm>
            <a:off x="573932" y="1931555"/>
            <a:ext cx="6420695" cy="4670879"/>
          </a:xfrm>
          <a:prstGeom prst="rect">
            <a:avLst/>
          </a:prstGeom>
        </p:spPr>
      </p:pic>
      <p:pic>
        <p:nvPicPr>
          <p:cNvPr id="7" name="图片 6">
            <a:extLst>
              <a:ext uri="{FF2B5EF4-FFF2-40B4-BE49-F238E27FC236}">
                <a16:creationId xmlns:a16="http://schemas.microsoft.com/office/drawing/2014/main" id="{D3416394-DF79-7842-8BBD-FF18EF2C02C1}"/>
              </a:ext>
            </a:extLst>
          </p:cNvPr>
          <p:cNvPicPr>
            <a:picLocks noChangeAspect="1"/>
          </p:cNvPicPr>
          <p:nvPr/>
        </p:nvPicPr>
        <p:blipFill>
          <a:blip r:embed="rId4"/>
          <a:stretch>
            <a:fillRect/>
          </a:stretch>
        </p:blipFill>
        <p:spPr>
          <a:xfrm>
            <a:off x="5189019" y="602833"/>
            <a:ext cx="5207557" cy="5797609"/>
          </a:xfrm>
          <a:prstGeom prst="rect">
            <a:avLst/>
          </a:prstGeom>
        </p:spPr>
      </p:pic>
      <p:pic>
        <p:nvPicPr>
          <p:cNvPr id="8" name="图片 7">
            <a:extLst>
              <a:ext uri="{FF2B5EF4-FFF2-40B4-BE49-F238E27FC236}">
                <a16:creationId xmlns:a16="http://schemas.microsoft.com/office/drawing/2014/main" id="{529DC803-528D-954D-9326-5EDF223A98C0}"/>
              </a:ext>
            </a:extLst>
          </p:cNvPr>
          <p:cNvPicPr>
            <a:picLocks noChangeAspect="1"/>
          </p:cNvPicPr>
          <p:nvPr/>
        </p:nvPicPr>
        <p:blipFill>
          <a:blip r:embed="rId5"/>
          <a:stretch>
            <a:fillRect/>
          </a:stretch>
        </p:blipFill>
        <p:spPr>
          <a:xfrm>
            <a:off x="6581900" y="2201960"/>
            <a:ext cx="5470251" cy="2943059"/>
          </a:xfrm>
          <a:prstGeom prst="rect">
            <a:avLst/>
          </a:prstGeom>
        </p:spPr>
      </p:pic>
    </p:spTree>
    <p:extLst>
      <p:ext uri="{BB962C8B-B14F-4D97-AF65-F5344CB8AC3E}">
        <p14:creationId xmlns:p14="http://schemas.microsoft.com/office/powerpoint/2010/main" val="1755779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12</a:t>
            </a:r>
            <a:r>
              <a:rPr lang="zh-CN" altLang="en-US" sz="2800" dirty="0"/>
              <a:t>、切片</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6092348" cy="5632311"/>
          </a:xfrm>
          <a:prstGeom prst="rect">
            <a:avLst/>
          </a:prstGeom>
          <a:noFill/>
        </p:spPr>
        <p:txBody>
          <a:bodyPr wrap="square" rtlCol="0">
            <a:spAutoFit/>
          </a:bodyPr>
          <a:lstStyle/>
          <a:p>
            <a:pPr latinLnBrk="1"/>
            <a:r>
              <a:rPr lang="zh-CN" altLang="en-US" dirty="0"/>
              <a:t>数组虽然有适用它们的地方，但是数组不够灵活，因此在</a:t>
            </a:r>
            <a:r>
              <a:rPr lang="en" altLang="zh-CN" dirty="0"/>
              <a:t>Go</a:t>
            </a:r>
            <a:r>
              <a:rPr lang="zh-CN" altLang="en-US" dirty="0"/>
              <a:t>代码中数组使用的并不多。         </a:t>
            </a:r>
            <a:endParaRPr lang="en-US" altLang="zh-CN" dirty="0"/>
          </a:p>
          <a:p>
            <a:pPr latinLnBrk="1"/>
            <a:endParaRPr lang="en-US" altLang="zh-CN" dirty="0"/>
          </a:p>
          <a:p>
            <a:pPr latinLnBrk="1"/>
            <a:r>
              <a:rPr lang="zh-CN" altLang="en-US" dirty="0"/>
              <a:t>但是，切片则使用得相当广泛。切片基于数组构建，但是提供更强的功能和便利。</a:t>
            </a:r>
            <a:endParaRPr lang="en-US" altLang="zh-CN" dirty="0"/>
          </a:p>
          <a:p>
            <a:pPr latinLnBrk="1"/>
            <a:endParaRPr lang="en-US" altLang="zh-CN" dirty="0"/>
          </a:p>
          <a:p>
            <a:r>
              <a:rPr lang="zh-CN" altLang="en-US" dirty="0"/>
              <a:t>切片类型的写法是 </a:t>
            </a:r>
            <a:r>
              <a:rPr lang="en-US" altLang="zh-CN" dirty="0"/>
              <a:t>[]</a:t>
            </a:r>
            <a:r>
              <a:rPr lang="en" altLang="zh-CN" dirty="0"/>
              <a:t>T </a:t>
            </a:r>
            <a:r>
              <a:rPr lang="zh-CN" altLang="en" dirty="0"/>
              <a:t>， </a:t>
            </a:r>
            <a:r>
              <a:rPr lang="en" altLang="zh-CN" dirty="0"/>
              <a:t>T </a:t>
            </a:r>
            <a:r>
              <a:rPr lang="zh-CN" altLang="en-US" dirty="0"/>
              <a:t>是切片元素的类型。和数组不同的是，切片类型并没有给定固定的长度。</a:t>
            </a:r>
            <a:endParaRPr lang="en-US" altLang="zh-CN" dirty="0"/>
          </a:p>
          <a:p>
            <a:endParaRPr lang="zh-CN" altLang="en-US" dirty="0"/>
          </a:p>
          <a:p>
            <a:r>
              <a:rPr lang="zh-CN" altLang="en-US" dirty="0"/>
              <a:t>切片的字面值和数组字面值很像，不过切片没有指定元素个数：</a:t>
            </a:r>
          </a:p>
          <a:p>
            <a:r>
              <a:rPr lang="en" altLang="zh-CN" dirty="0"/>
              <a:t>letters := []string{"a", "b", "c", "d"}</a:t>
            </a:r>
          </a:p>
          <a:p>
            <a:endParaRPr lang="en" altLang="zh-CN" dirty="0"/>
          </a:p>
          <a:p>
            <a:r>
              <a:rPr lang="zh-CN" altLang="en-US" dirty="0"/>
              <a:t>切片可以使用内置函数 </a:t>
            </a:r>
            <a:r>
              <a:rPr lang="en" altLang="zh-CN" dirty="0"/>
              <a:t>make </a:t>
            </a:r>
            <a:r>
              <a:rPr lang="zh-CN" altLang="en-US" dirty="0"/>
              <a:t>创建，函数签名为：</a:t>
            </a:r>
          </a:p>
          <a:p>
            <a:r>
              <a:rPr lang="en" altLang="zh-CN" dirty="0" err="1"/>
              <a:t>func</a:t>
            </a:r>
            <a:r>
              <a:rPr lang="en" altLang="zh-CN" dirty="0"/>
              <a:t> make([]T, </a:t>
            </a:r>
            <a:r>
              <a:rPr lang="en" altLang="zh-CN" dirty="0" err="1"/>
              <a:t>len</a:t>
            </a:r>
            <a:r>
              <a:rPr lang="en" altLang="zh-CN" dirty="0"/>
              <a:t>, cap) []T</a:t>
            </a:r>
          </a:p>
          <a:p>
            <a:endParaRPr lang="en-US" altLang="zh-CN" dirty="0"/>
          </a:p>
          <a:p>
            <a:r>
              <a:rPr lang="zh-CN" altLang="en-US" dirty="0"/>
              <a:t>下面是简洁的写法：</a:t>
            </a:r>
          </a:p>
          <a:p>
            <a:r>
              <a:rPr lang="en" altLang="zh-CN" dirty="0"/>
              <a:t>s := make([]byte, 5)</a:t>
            </a:r>
          </a:p>
          <a:p>
            <a:pPr latinLnBrk="1"/>
            <a:endParaRPr lang="zh-CN" altLang="en-US" dirty="0"/>
          </a:p>
          <a:p>
            <a:pPr latinLnBrk="1"/>
            <a:endParaRPr lang="zh-CN" altLang="en-US" dirty="0"/>
          </a:p>
        </p:txBody>
      </p:sp>
      <p:pic>
        <p:nvPicPr>
          <p:cNvPr id="2" name="图片 1">
            <a:extLst>
              <a:ext uri="{FF2B5EF4-FFF2-40B4-BE49-F238E27FC236}">
                <a16:creationId xmlns:a16="http://schemas.microsoft.com/office/drawing/2014/main" id="{F2859A81-5E0D-E34F-BB05-5DC8F77D2FCD}"/>
              </a:ext>
            </a:extLst>
          </p:cNvPr>
          <p:cNvPicPr>
            <a:picLocks noChangeAspect="1"/>
          </p:cNvPicPr>
          <p:nvPr/>
        </p:nvPicPr>
        <p:blipFill>
          <a:blip r:embed="rId3"/>
          <a:stretch>
            <a:fillRect/>
          </a:stretch>
        </p:blipFill>
        <p:spPr>
          <a:xfrm>
            <a:off x="6666280" y="749134"/>
            <a:ext cx="4585295" cy="5825837"/>
          </a:xfrm>
          <a:prstGeom prst="rect">
            <a:avLst/>
          </a:prstGeom>
        </p:spPr>
      </p:pic>
    </p:spTree>
    <p:extLst>
      <p:ext uri="{BB962C8B-B14F-4D97-AF65-F5344CB8AC3E}">
        <p14:creationId xmlns:p14="http://schemas.microsoft.com/office/powerpoint/2010/main" val="2051876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13</a:t>
            </a:r>
            <a:r>
              <a:rPr lang="zh-CN" altLang="en-US" sz="2800" dirty="0"/>
              <a:t>、范围</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754326"/>
          </a:xfrm>
          <a:prstGeom prst="rect">
            <a:avLst/>
          </a:prstGeom>
          <a:noFill/>
        </p:spPr>
        <p:txBody>
          <a:bodyPr wrap="square" rtlCol="0">
            <a:spAutoFit/>
          </a:bodyPr>
          <a:lstStyle/>
          <a:p>
            <a:pPr latinLnBrk="1"/>
            <a:r>
              <a:rPr lang="en" altLang="zh-CN" dirty="0"/>
              <a:t>Go </a:t>
            </a:r>
            <a:r>
              <a:rPr lang="zh-CN" altLang="en-US" dirty="0"/>
              <a:t>语言中 </a:t>
            </a:r>
            <a:r>
              <a:rPr lang="en" altLang="zh-CN" dirty="0"/>
              <a:t>range </a:t>
            </a:r>
            <a:r>
              <a:rPr lang="zh-CN" altLang="en-US" dirty="0"/>
              <a:t>关键字用于 </a:t>
            </a:r>
            <a:r>
              <a:rPr lang="en" altLang="zh-CN" dirty="0"/>
              <a:t>for </a:t>
            </a:r>
            <a:r>
              <a:rPr lang="zh-CN" altLang="en-US" dirty="0"/>
              <a:t>循环中迭代数组</a:t>
            </a:r>
            <a:r>
              <a:rPr lang="en-US" altLang="zh-CN" dirty="0"/>
              <a:t>(</a:t>
            </a:r>
            <a:r>
              <a:rPr lang="en" altLang="zh-CN" dirty="0"/>
              <a:t>array)</a:t>
            </a:r>
            <a:r>
              <a:rPr lang="zh-CN" altLang="en" dirty="0"/>
              <a:t>、</a:t>
            </a:r>
            <a:r>
              <a:rPr lang="zh-CN" altLang="en-US" dirty="0"/>
              <a:t>切片</a:t>
            </a:r>
            <a:r>
              <a:rPr lang="en-US" altLang="zh-CN" dirty="0"/>
              <a:t>(</a:t>
            </a:r>
            <a:r>
              <a:rPr lang="en" altLang="zh-CN" dirty="0"/>
              <a:t>slice)</a:t>
            </a:r>
            <a:r>
              <a:rPr lang="zh-CN" altLang="en" dirty="0"/>
              <a:t>、</a:t>
            </a:r>
            <a:r>
              <a:rPr lang="zh-CN" altLang="en-US" dirty="0"/>
              <a:t>通道</a:t>
            </a:r>
            <a:r>
              <a:rPr lang="en-US" altLang="zh-CN" dirty="0"/>
              <a:t>(</a:t>
            </a:r>
            <a:r>
              <a:rPr lang="en" altLang="zh-CN" dirty="0"/>
              <a:t>channel)</a:t>
            </a:r>
            <a:r>
              <a:rPr lang="zh-CN" altLang="en-US" dirty="0"/>
              <a:t>或集合</a:t>
            </a:r>
            <a:r>
              <a:rPr lang="en-US" altLang="zh-CN" dirty="0"/>
              <a:t>(</a:t>
            </a:r>
            <a:r>
              <a:rPr lang="en" altLang="zh-CN" dirty="0"/>
              <a:t>map)</a:t>
            </a:r>
            <a:r>
              <a:rPr lang="zh-CN" altLang="en-US" dirty="0"/>
              <a:t>的元素。在数组和切片中它返回元素的索引和索引对应的值，在集合中返回 </a:t>
            </a:r>
            <a:r>
              <a:rPr lang="en" altLang="zh-CN" dirty="0"/>
              <a:t>key-value </a:t>
            </a:r>
            <a:r>
              <a:rPr lang="zh-CN" altLang="en-US" dirty="0"/>
              <a:t>对。</a:t>
            </a:r>
          </a:p>
          <a:p>
            <a:pPr latinLnBrk="1"/>
            <a:endParaRPr lang="zh-CN" altLang="en-US" dirty="0"/>
          </a:p>
        </p:txBody>
      </p:sp>
      <p:pic>
        <p:nvPicPr>
          <p:cNvPr id="4" name="图片 3">
            <a:extLst>
              <a:ext uri="{FF2B5EF4-FFF2-40B4-BE49-F238E27FC236}">
                <a16:creationId xmlns:a16="http://schemas.microsoft.com/office/drawing/2014/main" id="{9633FEBA-ECA7-E14D-BC3F-D5FBE1AF6E02}"/>
              </a:ext>
            </a:extLst>
          </p:cNvPr>
          <p:cNvPicPr>
            <a:picLocks noChangeAspect="1"/>
          </p:cNvPicPr>
          <p:nvPr/>
        </p:nvPicPr>
        <p:blipFill>
          <a:blip r:embed="rId3"/>
          <a:stretch>
            <a:fillRect/>
          </a:stretch>
        </p:blipFill>
        <p:spPr>
          <a:xfrm>
            <a:off x="5218886" y="1273873"/>
            <a:ext cx="6191428" cy="4706257"/>
          </a:xfrm>
          <a:prstGeom prst="rect">
            <a:avLst/>
          </a:prstGeom>
        </p:spPr>
      </p:pic>
    </p:spTree>
    <p:extLst>
      <p:ext uri="{BB962C8B-B14F-4D97-AF65-F5344CB8AC3E}">
        <p14:creationId xmlns:p14="http://schemas.microsoft.com/office/powerpoint/2010/main" val="3756600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14</a:t>
            </a:r>
            <a:r>
              <a:rPr lang="zh-CN" altLang="en-US" sz="2800" dirty="0"/>
              <a:t>、</a:t>
            </a:r>
            <a:r>
              <a:rPr lang="en-US" altLang="zh-CN" sz="2800" dirty="0"/>
              <a:t>Map</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308324"/>
          </a:xfrm>
          <a:prstGeom prst="rect">
            <a:avLst/>
          </a:prstGeom>
          <a:noFill/>
        </p:spPr>
        <p:txBody>
          <a:bodyPr wrap="square" rtlCol="0">
            <a:spAutoFit/>
          </a:bodyPr>
          <a:lstStyle/>
          <a:p>
            <a:pPr latinLnBrk="1"/>
            <a:r>
              <a:rPr lang="en" altLang="zh-CN" dirty="0"/>
              <a:t>Map </a:t>
            </a:r>
            <a:r>
              <a:rPr lang="zh-CN" altLang="en-US" dirty="0"/>
              <a:t>是一种无序的键值对的集合。</a:t>
            </a:r>
            <a:r>
              <a:rPr lang="en" altLang="zh-CN" dirty="0"/>
              <a:t>Map </a:t>
            </a:r>
            <a:r>
              <a:rPr lang="zh-CN" altLang="en-US" dirty="0"/>
              <a:t>最重要的一点是通过 </a:t>
            </a:r>
            <a:r>
              <a:rPr lang="en" altLang="zh-CN" dirty="0"/>
              <a:t>key </a:t>
            </a:r>
            <a:r>
              <a:rPr lang="zh-CN" altLang="en-US" dirty="0"/>
              <a:t>来快速检索数据，</a:t>
            </a:r>
            <a:r>
              <a:rPr lang="en" altLang="zh-CN" dirty="0"/>
              <a:t>key </a:t>
            </a:r>
            <a:r>
              <a:rPr lang="zh-CN" altLang="en-US" dirty="0"/>
              <a:t>类似于索引，指向数据的值。</a:t>
            </a:r>
          </a:p>
          <a:p>
            <a:pPr latinLnBrk="1"/>
            <a:endParaRPr lang="zh-CN" altLang="en-US" dirty="0"/>
          </a:p>
          <a:p>
            <a:pPr latinLnBrk="1"/>
            <a:r>
              <a:rPr lang="en" altLang="zh-CN" dirty="0"/>
              <a:t>Map </a:t>
            </a:r>
            <a:r>
              <a:rPr lang="zh-CN" altLang="en-US" dirty="0"/>
              <a:t>是一种集合，所以我们可以像迭代数组和切片那样迭代它。不过，</a:t>
            </a:r>
            <a:r>
              <a:rPr lang="en" altLang="zh-CN" dirty="0"/>
              <a:t>Map </a:t>
            </a:r>
            <a:r>
              <a:rPr lang="zh-CN" altLang="en-US" dirty="0"/>
              <a:t>是无序的，我们无法决定它的返回顺序，这是因为 </a:t>
            </a:r>
            <a:r>
              <a:rPr lang="en" altLang="zh-CN" dirty="0"/>
              <a:t>Map </a:t>
            </a:r>
            <a:r>
              <a:rPr lang="zh-CN" altLang="en-US" dirty="0"/>
              <a:t>是使用 </a:t>
            </a:r>
            <a:r>
              <a:rPr lang="en" altLang="zh-CN" dirty="0"/>
              <a:t>hash </a:t>
            </a:r>
            <a:r>
              <a:rPr lang="zh-CN" altLang="en-US" dirty="0"/>
              <a:t>表来实现的。</a:t>
            </a:r>
          </a:p>
        </p:txBody>
      </p:sp>
      <p:pic>
        <p:nvPicPr>
          <p:cNvPr id="2" name="图片 1">
            <a:extLst>
              <a:ext uri="{FF2B5EF4-FFF2-40B4-BE49-F238E27FC236}">
                <a16:creationId xmlns:a16="http://schemas.microsoft.com/office/drawing/2014/main" id="{7F5A0622-51B0-E846-849E-AFFD9F13ED77}"/>
              </a:ext>
            </a:extLst>
          </p:cNvPr>
          <p:cNvPicPr>
            <a:picLocks noChangeAspect="1"/>
          </p:cNvPicPr>
          <p:nvPr/>
        </p:nvPicPr>
        <p:blipFill>
          <a:blip r:embed="rId3"/>
          <a:stretch>
            <a:fillRect/>
          </a:stretch>
        </p:blipFill>
        <p:spPr>
          <a:xfrm>
            <a:off x="4767943" y="947301"/>
            <a:ext cx="6365302" cy="5671213"/>
          </a:xfrm>
          <a:prstGeom prst="rect">
            <a:avLst/>
          </a:prstGeom>
        </p:spPr>
      </p:pic>
    </p:spTree>
    <p:extLst>
      <p:ext uri="{BB962C8B-B14F-4D97-AF65-F5344CB8AC3E}">
        <p14:creationId xmlns:p14="http://schemas.microsoft.com/office/powerpoint/2010/main" val="3942823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15</a:t>
            </a:r>
            <a:r>
              <a:rPr lang="zh-CN" altLang="en-US" sz="2800" dirty="0"/>
              <a:t>、递归</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2585323"/>
          </a:xfrm>
          <a:prstGeom prst="rect">
            <a:avLst/>
          </a:prstGeom>
          <a:noFill/>
        </p:spPr>
        <p:txBody>
          <a:bodyPr wrap="square" rtlCol="0">
            <a:spAutoFit/>
          </a:bodyPr>
          <a:lstStyle/>
          <a:p>
            <a:pPr latinLnBrk="1"/>
            <a:r>
              <a:rPr lang="zh-CN" altLang="en-US" dirty="0"/>
              <a:t>递归，就是在运行的过程中调用自己。</a:t>
            </a:r>
          </a:p>
          <a:p>
            <a:pPr latinLnBrk="1"/>
            <a:endParaRPr lang="en-US" altLang="zh-CN" dirty="0"/>
          </a:p>
          <a:p>
            <a:pPr latinLnBrk="1"/>
            <a:r>
              <a:rPr lang="en" altLang="zh-CN" dirty="0"/>
              <a:t>Go </a:t>
            </a:r>
            <a:r>
              <a:rPr lang="zh-CN" altLang="en-US" dirty="0"/>
              <a:t>语言支持递归。但我们在使用递归时，开发者需要设置退出条件，否则递归将陷入无限循环中</a:t>
            </a:r>
          </a:p>
          <a:p>
            <a:pPr latinLnBrk="1"/>
            <a:endParaRPr lang="zh-CN" altLang="en-US" dirty="0"/>
          </a:p>
          <a:p>
            <a:pPr latinLnBrk="1"/>
            <a:r>
              <a:rPr lang="zh-CN" altLang="en-US" dirty="0"/>
              <a:t>递归函数对于解决数学上的问题是非常有用的，就像计算阶乘，生成斐波那契数列等。</a:t>
            </a:r>
          </a:p>
        </p:txBody>
      </p:sp>
      <p:pic>
        <p:nvPicPr>
          <p:cNvPr id="4" name="图片 3">
            <a:extLst>
              <a:ext uri="{FF2B5EF4-FFF2-40B4-BE49-F238E27FC236}">
                <a16:creationId xmlns:a16="http://schemas.microsoft.com/office/drawing/2014/main" id="{7244DCD0-47F3-2548-9A36-796E5E0050FB}"/>
              </a:ext>
            </a:extLst>
          </p:cNvPr>
          <p:cNvPicPr>
            <a:picLocks noChangeAspect="1"/>
          </p:cNvPicPr>
          <p:nvPr/>
        </p:nvPicPr>
        <p:blipFill>
          <a:blip r:embed="rId3"/>
          <a:stretch>
            <a:fillRect/>
          </a:stretch>
        </p:blipFill>
        <p:spPr>
          <a:xfrm>
            <a:off x="4767943" y="1262526"/>
            <a:ext cx="6926943" cy="4467091"/>
          </a:xfrm>
          <a:prstGeom prst="rect">
            <a:avLst/>
          </a:prstGeom>
        </p:spPr>
      </p:pic>
    </p:spTree>
    <p:extLst>
      <p:ext uri="{BB962C8B-B14F-4D97-AF65-F5344CB8AC3E}">
        <p14:creationId xmlns:p14="http://schemas.microsoft.com/office/powerpoint/2010/main" val="723103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16</a:t>
            </a:r>
            <a:r>
              <a:rPr lang="zh-CN" altLang="en-US" sz="2800" dirty="0"/>
              <a:t>、类型转换</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646331"/>
          </a:xfrm>
          <a:prstGeom prst="rect">
            <a:avLst/>
          </a:prstGeom>
          <a:noFill/>
        </p:spPr>
        <p:txBody>
          <a:bodyPr wrap="square" rtlCol="0">
            <a:spAutoFit/>
          </a:bodyPr>
          <a:lstStyle/>
          <a:p>
            <a:pPr latinLnBrk="1"/>
            <a:r>
              <a:rPr lang="zh-CN" altLang="en-US" dirty="0"/>
              <a:t>类型转换用于将一种数据类型的变量转换为另外一种类型的变量。</a:t>
            </a:r>
          </a:p>
        </p:txBody>
      </p:sp>
      <p:pic>
        <p:nvPicPr>
          <p:cNvPr id="2" name="图片 1">
            <a:extLst>
              <a:ext uri="{FF2B5EF4-FFF2-40B4-BE49-F238E27FC236}">
                <a16:creationId xmlns:a16="http://schemas.microsoft.com/office/drawing/2014/main" id="{44414432-533D-5A4F-9E32-13F98C4E1D6C}"/>
              </a:ext>
            </a:extLst>
          </p:cNvPr>
          <p:cNvPicPr>
            <a:picLocks noChangeAspect="1"/>
          </p:cNvPicPr>
          <p:nvPr/>
        </p:nvPicPr>
        <p:blipFill>
          <a:blip r:embed="rId3"/>
          <a:stretch>
            <a:fillRect/>
          </a:stretch>
        </p:blipFill>
        <p:spPr>
          <a:xfrm>
            <a:off x="5199743" y="914858"/>
            <a:ext cx="5549712" cy="2402114"/>
          </a:xfrm>
          <a:prstGeom prst="rect">
            <a:avLst/>
          </a:prstGeom>
        </p:spPr>
      </p:pic>
    </p:spTree>
    <p:extLst>
      <p:ext uri="{BB962C8B-B14F-4D97-AF65-F5344CB8AC3E}">
        <p14:creationId xmlns:p14="http://schemas.microsoft.com/office/powerpoint/2010/main" val="441829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17</a:t>
            </a:r>
            <a:r>
              <a:rPr lang="zh-CN" altLang="en-US" sz="2800" dirty="0"/>
              <a:t>、接口</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1200329"/>
          </a:xfrm>
          <a:prstGeom prst="rect">
            <a:avLst/>
          </a:prstGeom>
          <a:noFill/>
        </p:spPr>
        <p:txBody>
          <a:bodyPr wrap="square" rtlCol="0">
            <a:spAutoFit/>
          </a:bodyPr>
          <a:lstStyle/>
          <a:p>
            <a:pPr latinLnBrk="1"/>
            <a:r>
              <a:rPr lang="en" altLang="zh-CN" dirty="0"/>
              <a:t>Go </a:t>
            </a:r>
            <a:r>
              <a:rPr lang="zh-CN" altLang="en-US" dirty="0"/>
              <a:t>语言提供了另外一种数据类型即接口，它把所有的具有共性的方法定义在一起，任何其他类型只要实现了这些方法就是实现了这个接口。</a:t>
            </a:r>
          </a:p>
        </p:txBody>
      </p:sp>
      <p:pic>
        <p:nvPicPr>
          <p:cNvPr id="4" name="图片 3">
            <a:extLst>
              <a:ext uri="{FF2B5EF4-FFF2-40B4-BE49-F238E27FC236}">
                <a16:creationId xmlns:a16="http://schemas.microsoft.com/office/drawing/2014/main" id="{00D44D63-C6AD-734B-9D78-B178E7D6E501}"/>
              </a:ext>
            </a:extLst>
          </p:cNvPr>
          <p:cNvPicPr>
            <a:picLocks noChangeAspect="1"/>
          </p:cNvPicPr>
          <p:nvPr/>
        </p:nvPicPr>
        <p:blipFill>
          <a:blip r:embed="rId3"/>
          <a:stretch>
            <a:fillRect/>
          </a:stretch>
        </p:blipFill>
        <p:spPr>
          <a:xfrm>
            <a:off x="5465535" y="1262526"/>
            <a:ext cx="5267779" cy="4367945"/>
          </a:xfrm>
          <a:prstGeom prst="rect">
            <a:avLst/>
          </a:prstGeom>
        </p:spPr>
      </p:pic>
    </p:spTree>
    <p:extLst>
      <p:ext uri="{BB962C8B-B14F-4D97-AF65-F5344CB8AC3E}">
        <p14:creationId xmlns:p14="http://schemas.microsoft.com/office/powerpoint/2010/main" val="3385169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18</a:t>
            </a:r>
            <a:r>
              <a:rPr lang="zh-CN" altLang="en-US" sz="2800" dirty="0"/>
              <a:t>、错误处理</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3"/>
            <a:ext cx="4448605" cy="3416320"/>
          </a:xfrm>
          <a:prstGeom prst="rect">
            <a:avLst/>
          </a:prstGeom>
          <a:noFill/>
        </p:spPr>
        <p:txBody>
          <a:bodyPr wrap="square" rtlCol="0">
            <a:spAutoFit/>
          </a:bodyPr>
          <a:lstStyle/>
          <a:p>
            <a:pPr latinLnBrk="1"/>
            <a:r>
              <a:rPr lang="en" altLang="zh-CN" dirty="0"/>
              <a:t>Go </a:t>
            </a:r>
            <a:r>
              <a:rPr lang="zh-CN" altLang="en-US" dirty="0"/>
              <a:t>语言通过内置的错误接口提供了非常简单的错误处理机制。</a:t>
            </a:r>
          </a:p>
          <a:p>
            <a:pPr latinLnBrk="1"/>
            <a:r>
              <a:rPr lang="en" altLang="zh-CN" dirty="0"/>
              <a:t>error</a:t>
            </a:r>
            <a:r>
              <a:rPr lang="zh-CN" altLang="en-US" dirty="0"/>
              <a:t>类型是一个接口类型，这是它的定义：</a:t>
            </a:r>
          </a:p>
          <a:p>
            <a:pPr latinLnBrk="1"/>
            <a:endParaRPr lang="en" altLang="zh-CN" dirty="0"/>
          </a:p>
          <a:p>
            <a:pPr latinLnBrk="1"/>
            <a:r>
              <a:rPr lang="en" altLang="zh-CN" dirty="0"/>
              <a:t>type error interface { </a:t>
            </a:r>
          </a:p>
          <a:p>
            <a:pPr latinLnBrk="1"/>
            <a:r>
              <a:rPr lang="en" altLang="zh-CN" dirty="0"/>
              <a:t>	Error()</a:t>
            </a:r>
            <a:r>
              <a:rPr lang="zh-CN" altLang="en-US" dirty="0"/>
              <a:t> </a:t>
            </a:r>
            <a:r>
              <a:rPr lang="en" altLang="zh-CN" dirty="0"/>
              <a:t> string </a:t>
            </a:r>
          </a:p>
          <a:p>
            <a:pPr latinLnBrk="1"/>
            <a:r>
              <a:rPr lang="en" altLang="zh-CN" dirty="0"/>
              <a:t>}</a:t>
            </a:r>
          </a:p>
          <a:p>
            <a:pPr latinLnBrk="1"/>
            <a:endParaRPr lang="en" altLang="zh-CN" dirty="0"/>
          </a:p>
          <a:p>
            <a:pPr latinLnBrk="1"/>
            <a:r>
              <a:rPr lang="zh-CN" altLang="en-US" dirty="0"/>
              <a:t>我们可以在编码中通过实现 </a:t>
            </a:r>
            <a:r>
              <a:rPr lang="en" altLang="zh-CN" dirty="0"/>
              <a:t>error </a:t>
            </a:r>
            <a:r>
              <a:rPr lang="zh-CN" altLang="en-US" dirty="0"/>
              <a:t>接口类型来生成错误信息。</a:t>
            </a:r>
          </a:p>
          <a:p>
            <a:pPr latinLnBrk="1"/>
            <a:r>
              <a:rPr lang="zh-CN" altLang="en-US" dirty="0"/>
              <a:t>函数通常在最后的返回值中返回错误信息。</a:t>
            </a:r>
            <a:endParaRPr lang="en-US" altLang="zh-CN" dirty="0"/>
          </a:p>
          <a:p>
            <a:pPr latinLnBrk="1"/>
            <a:r>
              <a:rPr lang="zh-CN" altLang="en-US" dirty="0"/>
              <a:t>使用</a:t>
            </a:r>
            <a:r>
              <a:rPr lang="en" altLang="zh-CN" dirty="0" err="1"/>
              <a:t>errors.New</a:t>
            </a:r>
            <a:r>
              <a:rPr lang="en" altLang="zh-CN" dirty="0"/>
              <a:t> </a:t>
            </a:r>
            <a:r>
              <a:rPr lang="zh-CN" altLang="en-US" dirty="0"/>
              <a:t>可返回一个错误信息。</a:t>
            </a:r>
          </a:p>
        </p:txBody>
      </p:sp>
      <p:pic>
        <p:nvPicPr>
          <p:cNvPr id="2" name="图片 1">
            <a:extLst>
              <a:ext uri="{FF2B5EF4-FFF2-40B4-BE49-F238E27FC236}">
                <a16:creationId xmlns:a16="http://schemas.microsoft.com/office/drawing/2014/main" id="{CAC060E0-734E-A249-8A03-C3119DE419BB}"/>
              </a:ext>
            </a:extLst>
          </p:cNvPr>
          <p:cNvPicPr>
            <a:picLocks noChangeAspect="1"/>
          </p:cNvPicPr>
          <p:nvPr/>
        </p:nvPicPr>
        <p:blipFill>
          <a:blip r:embed="rId3"/>
          <a:stretch>
            <a:fillRect/>
          </a:stretch>
        </p:blipFill>
        <p:spPr>
          <a:xfrm>
            <a:off x="5104579" y="602452"/>
            <a:ext cx="6287769" cy="6107475"/>
          </a:xfrm>
          <a:prstGeom prst="rect">
            <a:avLst/>
          </a:prstGeom>
        </p:spPr>
      </p:pic>
    </p:spTree>
    <p:extLst>
      <p:ext uri="{BB962C8B-B14F-4D97-AF65-F5344CB8AC3E}">
        <p14:creationId xmlns:p14="http://schemas.microsoft.com/office/powerpoint/2010/main" val="2274255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18041</TotalTime>
  <Words>2148</Words>
  <Application>Microsoft Macintosh PowerPoint</Application>
  <PresentationFormat>宽屏</PresentationFormat>
  <Paragraphs>218</Paragraphs>
  <Slides>28</Slides>
  <Notes>26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533</cp:revision>
  <dcterms:created xsi:type="dcterms:W3CDTF">2019-11-06T09:50:00Z</dcterms:created>
  <dcterms:modified xsi:type="dcterms:W3CDTF">2021-01-06T03:05:23Z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